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64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272" autoAdjust="0"/>
  </p:normalViewPr>
  <p:slideViewPr>
    <p:cSldViewPr snapToGrid="0">
      <p:cViewPr varScale="1">
        <p:scale>
          <a:sx n="104" d="100"/>
          <a:sy n="104" d="100"/>
        </p:scale>
        <p:origin x="2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F5E14B2-88A8-C4CD-8CCD-A6153983D2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1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7E5B6D-B14E-23B3-D835-7465A2AD73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6316A-D42B-4433-9F44-0BF675270ADE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9A4E67-0901-715A-9788-1FC19C7A9D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20ECDD-B438-474E-CFCD-8D1E6E07C5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56ECB-7DF9-4969-9626-63C9F89681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9049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40:56.5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24489,'0'896'0,"20456"-896"0,-20456-896 0,-20456 896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21:40:47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24511,'0'10530'0,"2285"-10530"0,-2285-10530 0,-2285 10530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1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8C509-C132-4410-839F-5E41269F090D}" type="datetimeFigureOut">
              <a:rPr lang="fr-FR" smtClean="0"/>
              <a:t>29/06/2025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25D20-EA31-4365-A56B-39A82D7F9E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8584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07DDD4-8E0A-3D7D-9674-A164E40864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E83FE056-BEE8-98BA-17DE-3CFE54DD292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5067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819066-6E5A-0AF8-7B47-1FC1F4B50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6F122359-4253-2EAF-DF34-8F17D097F9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0762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8BBE15-BBD2-3B3C-101E-78AB32195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B2994F7E-FC60-D831-6C4B-C65706C81F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823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193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688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9E63CC-F1E4-1D36-928B-EBDF66298A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9A796F9F-A618-F8EE-3D37-2C5948A0AC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607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8E6564-A07C-0FF9-7F02-EA43259CC3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E2F14269-99BE-82BC-8F5A-26FDC3A8085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043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F6B2AC-A861-A288-47C2-212B8B2708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93127F5-BFB3-D185-EEAB-CF980A4878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938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D8E988-2315-754F-9018-2EC3806B93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1532D17A-6B57-32AD-4B2A-6A97AE46D4E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4909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A40633-3F71-540C-FD0D-AC19CD0D3F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CB3946C0-77E1-F28E-BACE-DE0469019F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292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6D683-CD39-2CF7-5A93-888A6BDE00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0E8EB585-3199-678C-A394-A04AE22064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9242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953520-F4F5-540B-3709-1E5F8338E9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C5053DFC-CDD1-4372-FA2D-2B072A4D738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4318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6A1860-8646-B554-45AB-6E5BF5E90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7BF53439-B3F4-0725-EADC-10B978F526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011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69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684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51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F55B6B-ECAF-1709-4B3F-657B6E0CEC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00E6CF77-D744-B80C-28AF-752B1FA7D4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0769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61E4-BC86-E8A2-BEE8-4447BE0229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A77CF1DD-16BD-94BB-976D-7523E6B8EC7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2668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EAD861-AD56-E457-E17C-CD036AA55C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4886E026-EA70-F26C-F853-7BE20D12F6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4473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E44FBD-07F4-7318-7AF4-B59AB7951F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C5E703D2-E47F-2CBC-6C3F-F730807091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05299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FFE9B9-ED43-0B18-26F7-AFF559330F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A92AD7C3-817B-22D9-11FE-568E1C5756B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888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14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D3506-38E3-2656-4187-A23A78F7F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3681044B-D3D2-AB3B-D1AC-42B5147573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14719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A2215-BCD2-7887-180B-BB1AB2EA20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7EDDD03-8F34-989C-C48C-592356C0F1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052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43E889-CA31-BDED-F581-92ACC6419F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94125E3-A923-4FF4-2BFC-BF2AF90043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290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4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A139-9D7C-F0FA-8D45-ECB76C7A1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81941D5-9938-88EB-9C37-8D1F0C66A0D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596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75634A-625F-359B-D219-4D0AB3B944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580D5F44-AA49-0EAB-D8F0-0C4C31A121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425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16E79B-F878-A81D-4572-2EAFE9DEB6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084D10BA-4FC4-4573-A936-87A307C3420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233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25D20-EA31-4365-A56B-39A82D7F9E5A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229741-949B-7A4D-D6A5-A37ABB27A0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e l'en-tête 5">
            <a:extLst>
              <a:ext uri="{FF2B5EF4-FFF2-40B4-BE49-F238E27FC236}">
                <a16:creationId xmlns:a16="http://schemas.microsoft.com/office/drawing/2014/main" id="{BE7A324D-C582-7B5E-EC30-4ED6F4E7DC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17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0613950-B58B-4B3B-9E4E-C1D7F66F960A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9EC47-AFCF-4CAF-999E-9084BF265B0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F10B-F755-453C-B106-9D2AF68BAC3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7425-F786-435F-B211-72221748C03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E6E04-D6A5-4D5E-87F2-31DF727D488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C64C0-6303-49F8-970B-515B0F56830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30B7-40E5-4A27-80F2-4E575AE4CC2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F1BE-348E-4A12-8ACE-8A70C81D4A76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5705-38F0-4EFD-85D8-52C8C01D0BE7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93C9-97F5-420C-8F8F-546D6E7666D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2F48-B02F-42A5-AC4B-F14F74B80FD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A2B4-D4B3-4775-9D4A-44E9983107D1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4F53-E39D-4DB3-BF1C-327C935FAB2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F76A-179F-4FD2-AADB-852BDF2DC633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3D0E-AF99-448C-95EC-D446C79FA590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F092-A36A-45CA-8A8B-749382B2A51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92936-8657-4BDC-928E-BD25A119DEBA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8876-184C-40C7-B3D1-8AA6627482A9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tejasghalsasi/hadoop-101-getting-started-5d27e7210bb7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C6208-A91C-1231-9BE4-F99423EFC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984" y="343668"/>
            <a:ext cx="9671775" cy="3031634"/>
          </a:xfrm>
        </p:spPr>
        <p:txBody>
          <a:bodyPr>
            <a:normAutofit fontScale="90000"/>
          </a:bodyPr>
          <a:lstStyle/>
          <a:p>
            <a:br>
              <a:rPr lang="fr-FR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br>
              <a:rPr lang="fr-FR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br>
              <a:rPr lang="fr-FR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Réalisez un traitement dans un environnement Big Data sur le cloud </a:t>
            </a:r>
            <a:br>
              <a:rPr lang="fr-FR" sz="4000" b="1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fr-FR" sz="4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73BA6D-19E6-CEC4-A9B6-40ED80157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984" y="5504811"/>
            <a:ext cx="3013226" cy="127681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M</a:t>
            </a:r>
            <a:r>
              <a:rPr lang="fr-FR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aty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KANE</a:t>
            </a:r>
          </a:p>
          <a:p>
            <a:pPr lvl="0">
              <a:lnSpc>
                <a:spcPct val="100000"/>
              </a:lnSpc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P</a:t>
            </a:r>
            <a:r>
              <a:rPr lang="fr-FR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arcours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D</a:t>
            </a:r>
            <a:r>
              <a:rPr lang="fr-FR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ata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S</a:t>
            </a:r>
            <a:r>
              <a:rPr lang="fr-FR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cientist</a:t>
            </a: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  <a:cs typeface="Calibri" panose="020F0502020204030204" pitchFamily="34" charset="0"/>
            </a:endParaRPr>
          </a:p>
          <a:p>
            <a:pPr lvl="0">
              <a:lnSpc>
                <a:spcPct val="100000"/>
              </a:lnSpc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P</a:t>
            </a:r>
            <a:r>
              <a:rPr lang="fr-FR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rojet</a:t>
            </a: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9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ACFF9E-E917-4250-6043-44709620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645" y="5919135"/>
            <a:ext cx="2249619" cy="93886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D94D25-52FE-92B1-F391-8F8BB973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670" y="6416503"/>
            <a:ext cx="548230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0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B1AD1-F6D4-AF28-1720-D1D114B4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958"/>
            <a:ext cx="10125959" cy="82234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Outils</a:t>
            </a:r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de </a:t>
            </a: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Traitement</a:t>
            </a:r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distribué</a:t>
            </a:r>
            <a:b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13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Hadoop &amp; MapReduce : Le traitement distribué du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E538EC-E09D-E921-E4F5-487375B7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77" y="988042"/>
            <a:ext cx="10776419" cy="5756425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								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Schéma de MapReduce</a:t>
            </a:r>
          </a:p>
          <a:p>
            <a:pPr marL="0" indent="0">
              <a:buNone/>
            </a:pPr>
            <a:r>
              <a:rPr lang="fr-FR" sz="1200" dirty="0"/>
              <a:t>		       	</a:t>
            </a:r>
            <a:r>
              <a:rPr lang="fr-FR" sz="1400" dirty="0"/>
              <a:t>Traitement batch distribué, </a:t>
            </a:r>
          </a:p>
          <a:p>
            <a:pPr marL="0" indent="0">
              <a:buNone/>
            </a:pPr>
            <a:r>
              <a:rPr lang="fr-FR" sz="1400" dirty="0"/>
              <a:t>			divise la tâche sur plusieurs nœuds.</a:t>
            </a:r>
            <a:endParaRPr lang="fr-FR" sz="1000" i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>
              <a:lnSpc>
                <a:spcPct val="200000"/>
              </a:lnSpc>
            </a:pPr>
            <a:r>
              <a:rPr lang="fr-FR" sz="1000" i="1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Conçu en 2006 (Yahoo → Apache)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Permet le traitement 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massif et parallèle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de données sur clusters.</a:t>
            </a:r>
            <a:endParaRPr lang="fr-FR" sz="1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Composants clés</a:t>
            </a: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HDFS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Stockage distribué, tolérant aux pannes.</a:t>
            </a: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YARN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Gestion des ressources.</a:t>
            </a: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MapReduce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Traitement parallèle (phases </a:t>
            </a:r>
            <a:r>
              <a:rPr lang="fr-FR" sz="1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Map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fr-FR" sz="1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Reduce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).</a:t>
            </a:r>
          </a:p>
          <a:p>
            <a:pPr marL="0" indent="0">
              <a:buNone/>
            </a:pPr>
            <a:endParaRPr lang="fr-FR" sz="1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Avantages : 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Scalabilité horizontale, Tolérance aux pannes, </a:t>
            </a:r>
          </a:p>
          <a:p>
            <a:pPr marL="457200" lvl="1" indent="0">
              <a:buNone/>
            </a:pP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Écosystème mature.</a:t>
            </a:r>
          </a:p>
          <a:p>
            <a:pPr marL="0" indent="0">
              <a:buNone/>
            </a:pPr>
            <a:endParaRPr lang="fr-FR" sz="1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⚠️ Limites : 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Programmation complexe, Latence importante, 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Dépassé par Spark pour des traitements rapides.</a:t>
            </a:r>
          </a:p>
          <a:p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2DDBCB-4A98-91CF-494B-20757129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25" y="1477330"/>
            <a:ext cx="4866571" cy="49005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E927103-C621-BFAD-3F2F-A00150959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323" y="1477330"/>
            <a:ext cx="2000633" cy="707412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5C27B2FE-16AA-4CA6-EABF-05B202FB1F85}"/>
              </a:ext>
            </a:extLst>
          </p:cNvPr>
          <p:cNvSpPr/>
          <p:nvPr/>
        </p:nvSpPr>
        <p:spPr>
          <a:xfrm>
            <a:off x="3154373" y="1769667"/>
            <a:ext cx="337530" cy="230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7ADFEB-7CB0-3A2D-E006-E21C3EC2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185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10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3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F8AB6E-DE83-AB4A-6BF8-E9994ACE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9095"/>
            <a:ext cx="10260971" cy="86530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Outils</a:t>
            </a:r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de </a:t>
            </a: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Traitement</a:t>
            </a:r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31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distribué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13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Apache Spark : Vers un traitement distribué plus rapide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AF263D-7CAB-AD9D-1B9C-1E16BF14B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17" y="914400"/>
            <a:ext cx="10680273" cy="58945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7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7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7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	</a:t>
            </a:r>
            <a:r>
              <a:rPr kumimoji="0" lang="fr-FR" sz="10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2010 « Fondation Apache »</a:t>
            </a:r>
          </a:p>
          <a:p>
            <a:pPr marL="0" indent="0">
              <a:buNone/>
            </a:pPr>
            <a:endParaRPr lang="fr-FR" sz="17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Pourquoi Spark ?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Hadoop a révolutionné le traitement Big Data…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Mais Spark 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accélère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ce traitement grâce à </a:t>
            </a:r>
          </a:p>
          <a:p>
            <a:pPr marL="457200" lvl="1" indent="0">
              <a:buNone/>
            </a:pP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l’usage intensif de la mémoire (in-memory </a:t>
            </a:r>
            <a:r>
              <a:rPr lang="fr-FR" sz="10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computing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marL="0" indent="0">
              <a:buNone/>
            </a:pP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Avantages de Spark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Traitement distribué en mémoire : Réduit fortement la 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latence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API unifiée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SQL, streaming, machine </a:t>
            </a:r>
            <a:r>
              <a:rPr lang="fr-FR" sz="1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learning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, graphes – tout dans un seul outil.</a:t>
            </a: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Performances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Jusqu’à 100× plus rapide que MapReduce sur certains cas.</a:t>
            </a:r>
          </a:p>
          <a:p>
            <a:pPr marL="0" indent="0">
              <a:buNone/>
            </a:pPr>
            <a:endParaRPr lang="fr-FR" sz="14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Composants clés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RDD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Structure de données distribuée et tolérante aux pannes.</a:t>
            </a:r>
          </a:p>
          <a:p>
            <a:pPr lvl="1"/>
            <a:r>
              <a:rPr lang="fr-FR" sz="10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DataFrames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fr-FR" sz="10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Datasets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: Inspirés de 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Pandas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, adaptés aux calculs massivement parallèles.</a:t>
            </a:r>
          </a:p>
          <a:p>
            <a:endParaRPr lang="fr-F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87BBDA-C55D-75C6-0050-0FB7DE94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78" y="1072508"/>
            <a:ext cx="2070368" cy="940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4CC25A-9A67-B0F9-5292-BE75309D0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23" y="1072508"/>
            <a:ext cx="6087818" cy="31926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BE07BB-8742-1E58-A777-A1794BA5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173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11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2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0247C-FCD5-1ADD-C47D-0CA8E9C1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232"/>
            <a:ext cx="9905998" cy="748704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Cloud &amp; Big Data : un duo 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indispensable</a:t>
            </a:r>
            <a:endParaRPr lang="fr-FR" sz="3200" b="1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6858EA-8961-CC06-EE58-CF77321B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263" y="760976"/>
            <a:ext cx="10475709" cy="6041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Pourquoi le Cloud pour le Big Data ?</a:t>
            </a:r>
            <a:b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Le Big Data nécessite des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ressources massives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en stockage, calcul et réseau.</a:t>
            </a:r>
            <a:b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Le Cloud est la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brique technologique idéale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pour exécuter ces traitements à grande échelle, sans infrastructure locale.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Le Cloud n’est pas seulement un espace de stockage, c’est un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accélérateur du Big Data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capable de transformer une idée en prototype en quelques clics.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7217EB-8515-F965-BCED-B68EC3B6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28" y="2781010"/>
            <a:ext cx="6143049" cy="32496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43630B-BD8B-5148-F316-20B7B48C0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60" y="2405105"/>
            <a:ext cx="1286367" cy="493819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DB9CBFD-C4BC-60BE-79B5-0EDE4C5F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23" y="2178181"/>
            <a:ext cx="1377815" cy="4999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DC4B00-303E-B4FD-95B0-AD7D2CC1B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663" y="6200548"/>
            <a:ext cx="1524132" cy="602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2051D0-36F7-32D3-083B-80A95CC08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88" y="4906491"/>
            <a:ext cx="978669" cy="38033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5171E04-B208-56A4-6549-99B2B83F1BFF}"/>
              </a:ext>
            </a:extLst>
          </p:cNvPr>
          <p:cNvCxnSpPr>
            <a:cxnSpLocks/>
          </p:cNvCxnSpPr>
          <p:nvPr/>
        </p:nvCxnSpPr>
        <p:spPr>
          <a:xfrm>
            <a:off x="4222027" y="2781010"/>
            <a:ext cx="736599" cy="43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2E3738A-6B1B-CEA2-7A46-003F09FEFB1D}"/>
              </a:ext>
            </a:extLst>
          </p:cNvPr>
          <p:cNvCxnSpPr/>
          <p:nvPr/>
        </p:nvCxnSpPr>
        <p:spPr>
          <a:xfrm>
            <a:off x="7155640" y="2534100"/>
            <a:ext cx="693471" cy="626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D493044-356D-0F7E-78A7-246E75BC5649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5837822" y="4645643"/>
            <a:ext cx="1" cy="260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FF07B48-6EE3-2958-8211-763E4D7A1897}"/>
              </a:ext>
            </a:extLst>
          </p:cNvPr>
          <p:cNvCxnSpPr>
            <a:cxnSpLocks/>
          </p:cNvCxnSpPr>
          <p:nvPr/>
        </p:nvCxnSpPr>
        <p:spPr>
          <a:xfrm flipV="1">
            <a:off x="8290969" y="5682781"/>
            <a:ext cx="398899" cy="540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C9D68F-AD2B-672F-F23B-88FFC48E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173" y="647713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12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5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FCF3E-72B6-E116-F7EE-E0C232A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86157"/>
            <a:ext cx="9905998" cy="642843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III. configuration de AWS</a:t>
            </a:r>
            <a:endParaRPr lang="fr-FR" sz="3200" b="1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6CB082-DADD-5421-18D9-1A781812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762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13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FEA40-5330-26C6-E1FE-30144668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233"/>
            <a:ext cx="10199602" cy="638238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sz="31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Paramétrage de l'environnement de travail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10E05D-FE32-DEBB-B705-7FF377A8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810072"/>
            <a:ext cx="10279383" cy="59926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Fournisseur de services cloud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AWS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Infrastructure technique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Modèle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PAAS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(Platform as a Service) avec des clusters de calcul utilisant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EMR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fr-FR" sz="16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Elastic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MapReduce) pour le traitement des données massives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Stockage des données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Service de stockage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S3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(Simple Storage Service) pour entreposer et gérer les volumes de données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AWS CLI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Interface en ligne de commande pour interagir avec les services AWS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Tunnel SSH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Utilisé pour établir des connexions sécurisées entre les machines et le cloud AWS (localhost:9443 )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Conformité RGPD 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: Respect des normes relatives à la gestion des droits d'accès aux données conformément au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Règlement Général sur la Protection des Données (RGPD)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endParaRPr lang="fr-FR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930E42-2BB0-AE22-D46F-F6C0001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352" y="643764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14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1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4FBFF-B6BF-F91D-3EED-813AFFC9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9096"/>
            <a:ext cx="10236423" cy="632102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Stockage cloud RGPD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26C4C4-EB96-815A-1D00-F78D96B1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715" y="760976"/>
            <a:ext cx="10494119" cy="6097023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Stockage des données sur S3</a:t>
            </a:r>
            <a:endParaRPr lang="fr-F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Création d’un </a:t>
            </a:r>
            <a:r>
              <a:rPr lang="fr-FR" sz="14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bucket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: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Mise en place d'un compartiment de stockage sur S3 pour y charger les données du jeu de test.</a:t>
            </a:r>
          </a:p>
          <a:p>
            <a:pPr lvl="1"/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Stockage du fichier d’amorçage :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Dépôt du fichier nécessaire pour l'initialisation des opérations.</a:t>
            </a:r>
          </a:p>
          <a:p>
            <a:pPr lvl="1"/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Chargement du notebook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dans le répertoire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matym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Chargement des résultats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des traitements effectués dans le répertoire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matym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D545CD-CC8C-9535-8EB7-9244DCAA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956956"/>
            <a:ext cx="10064100" cy="37287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69B4B9-9ECD-5A9F-5EA9-23C02E8A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332" y="3468887"/>
            <a:ext cx="1515818" cy="4477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55C931-26E4-64F3-3E70-D599E95B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10" y="3468887"/>
            <a:ext cx="1362237" cy="44773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71611-D0DF-DAD2-CA94-8BBD5924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763" y="650312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15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2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45AB3-BCC5-16F5-645F-4CC39385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9096"/>
            <a:ext cx="10530995" cy="644375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sz="3100" b="1" dirty="0">
                <a:solidFill>
                  <a:schemeClr val="accent1">
                    <a:lumMod val="75000"/>
                  </a:schemeClr>
                </a:solidFill>
              </a:rPr>
              <a:t>Mise en place d’un cluster de calcul distribué avec EMR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DA6F1-3E23-46B0-5F47-FAD714B88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180" y="693472"/>
            <a:ext cx="10438888" cy="6115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Respect des normes RGPD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: Utilisation de serveurs localisés en Europe pour se conformer au RGPD, en sélectionnant la même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région pour les serveurs EC2 et S3 :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Irlande (eu-west-1).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Présentation d'</a:t>
            </a:r>
            <a:r>
              <a:rPr lang="fr-FR" sz="1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ElasticMapReduce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(EMR)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Plateforme dédiée à l'exécution de traitements de données distribuées à grande échelle, s'appuyant sur les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frameworks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Hadoop et Spark. EMR utilise des instances EC2 (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Elastic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Compute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Cloud), préinstallées avec les applications nécessaires et prêtes à être configurées.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Étapes de configuration du cluster EMR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Paramétrage des logiciels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Configuration matérielle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Actions d'amorçage (</a:t>
            </a:r>
            <a:r>
              <a:rPr lang="fr-FR" sz="1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bootstrap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 pour préparer l'environnement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Définition des options de sécurité pour protéger l'infrastructure et les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2D1BCD-EEC0-DFB2-1D4E-1C5D0551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04" y="3694421"/>
            <a:ext cx="5382978" cy="31144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EF2E9E-CA2A-993B-93D0-4AE15E76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7193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16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3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2D3A8-E4E3-CBAF-4874-718EB07C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5232"/>
            <a:ext cx="10181191" cy="668924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Configuration du Cluster EMR</a:t>
            </a:r>
            <a:endParaRPr lang="fr-FR" sz="2800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66EDF2-A820-B09A-72EB-66F3B0D4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318" y="724156"/>
            <a:ext cx="10481846" cy="6078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Sélection de la version d’EMR souhaitée (emr-6.3.0).</a:t>
            </a:r>
          </a:p>
          <a:p>
            <a:pPr marL="0" indent="0">
              <a:buNone/>
            </a:pP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Choix des applications à installer sur le cluster.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B36D69-6193-7FFF-965A-E3336442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66" y="1738255"/>
            <a:ext cx="9894916" cy="502059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7ED5B-F9AA-69AC-66C6-02F78B79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577" y="645960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17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82BD8-7B3D-6A7F-201C-45549C94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3644"/>
            <a:ext cx="9905998" cy="632102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Configuration du Cluster EMR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9D0FED-DF7E-0C7F-E65D-BB88B630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127" y="760977"/>
            <a:ext cx="10997348" cy="6023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Amorçage du cluster de calcul distribué avec EMR</a:t>
            </a:r>
            <a:endParaRPr lang="fr-FR" sz="14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Objectif : 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Installer les packages requis sur toutes les machines du cluster, et pas seulement sur le </a:t>
            </a:r>
            <a:r>
              <a:rPr lang="fr-FR" sz="10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noeud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maître (driver).</a:t>
            </a:r>
          </a:p>
          <a:p>
            <a:pPr lvl="1"/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Étapes préparatoires :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Dresser la liste des packages nécessaires à l'exécution du notebook.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Créer le script d’amorçage intitulé "</a:t>
            </a:r>
            <a:r>
              <a:rPr lang="fr-FR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bootstrap-emr.sh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", contenant les commandes d’installation des packages via </a:t>
            </a:r>
            <a:r>
              <a:rPr lang="fr-FR" sz="10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pip</a:t>
            </a:r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</a:p>
          <a:p>
            <a:pPr lvl="1"/>
            <a:r>
              <a:rPr lang="fr-F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Charger ce script dans le compartiment S3 pour qu'il soit accessible par toutes les instances du cluster.</a:t>
            </a:r>
          </a:p>
          <a:p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sz="14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Configuration de la persistance des notebooks créés et ouverts via </a:t>
            </a:r>
            <a:r>
              <a:rPr lang="fr-FR" sz="1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JupyterHub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en utilisant une configuration au format JSON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28CF25-0FEC-0EDC-6D83-2C2D4B63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88" y="2271525"/>
            <a:ext cx="4816508" cy="11467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1DF4BF-8305-1702-70FF-D29878C16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52" y="2129507"/>
            <a:ext cx="4816508" cy="1724473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F5FE088-EF4D-90BE-32D3-F1222C2B9794}"/>
              </a:ext>
            </a:extLst>
          </p:cNvPr>
          <p:cNvSpPr/>
          <p:nvPr/>
        </p:nvSpPr>
        <p:spPr>
          <a:xfrm>
            <a:off x="6144320" y="2553388"/>
            <a:ext cx="625507" cy="583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B6C2811-30B3-3346-C488-3DD678E7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565" y="4438364"/>
            <a:ext cx="4816508" cy="211549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935DBF-968A-C20C-57EB-421E717B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7481" y="647446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18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21167-8D4F-5156-D740-67B2CC2CB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655" y="42958"/>
            <a:ext cx="10451163" cy="748704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Configuration du Cluster EMR</a:t>
            </a:r>
            <a:endParaRPr lang="fr-FR" sz="3200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28317EF-4DEA-F5C9-20CD-23AD2FA40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91662"/>
            <a:ext cx="10695105" cy="597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taille et le type de machines EC2</a:t>
            </a: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:</a:t>
            </a:r>
          </a:p>
          <a:p>
            <a:pPr lvl="1"/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1 nœud maître 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(ou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master </a:t>
            </a:r>
            <a:r>
              <a:rPr lang="fr-FR" sz="12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node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: 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responsable de la coordination du cluster</a:t>
            </a:r>
          </a:p>
          <a:p>
            <a:pPr lvl="1"/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1 Unité principale (</a:t>
            </a:r>
            <a:r>
              <a:rPr lang="fr-FR" sz="12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Core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) 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: 1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nœud principal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 (qui exécute des tâches + stocke les données HDFS)</a:t>
            </a:r>
          </a:p>
          <a:p>
            <a:pPr lvl="1"/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4 nœuds de tâche : 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dédiée à l'exécution de tâches supplémentaires non persistantes (qui exécutent uniquement des calculs)</a:t>
            </a:r>
          </a:p>
          <a:p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Chaque instance :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8 </a:t>
            </a:r>
            <a:r>
              <a:rPr lang="fr-FR" sz="1400"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vCPU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&amp; 32 Go de RAM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4093078-40D4-A87A-14F0-D5B2022EB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89" y="2718353"/>
            <a:ext cx="4997493" cy="1798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210748-81F6-E041-282C-3DCB0C6A0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82" y="2718353"/>
            <a:ext cx="5560043" cy="382359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BC8D35-4C00-AA83-4C77-5F86AF53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625" y="646630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19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87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5A0621-6702-F3FA-E3F4-B95A8711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161" y="0"/>
            <a:ext cx="10015443" cy="760977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Problématique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E79587-09D4-8D1A-4687-9B09AB2F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760976"/>
            <a:ext cx="10500258" cy="547412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fr-FR" sz="1600" b="1" u="sng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fr-FR" sz="16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Traitement Big Data d’images de fruits avec AWS EMR et </a:t>
            </a:r>
            <a:r>
              <a:rPr lang="fr-FR" sz="1600" b="1" u="sng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PYspark</a:t>
            </a:r>
            <a:endParaRPr lang="fr-FR" sz="1600" b="1" u="sng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Contexte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: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« 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Fruits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» est une jeune start-up de l'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AgriTech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qui cherche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à proposer des solutions innovantes pour la récolte des fruits.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</a:rPr>
              <a:t>La volonté de l’entreprise est de préserver la biodiversité des fruits en permettant des traitements spécifiques pour chaque espèce de fruits . Elle souhaite ainsi :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Développer des robots cueilleurs intelligents;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Créer une application permettant aux utilisateurs d’obtenir une information sur un fruit pris en photo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Prototyper une première version du moteur de classification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  <a:cs typeface="Calibri" panose="020F0502020204030204" pitchFamily="34" charset="0"/>
            </a:endParaRPr>
          </a:p>
          <a:p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Mission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 : </a:t>
            </a:r>
            <a:r>
              <a:rPr lang="fr-FR" sz="1600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mettre en place un environnement Cloud pour traiter les photos des fruits pour la future application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fr-FR" sz="1600" b="1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Nos objectifs en tant que data </a:t>
            </a:r>
            <a:r>
              <a:rPr lang="fr-FR" sz="1600" b="1" u="sng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scientist</a:t>
            </a:r>
            <a:r>
              <a:rPr lang="fr-FR" sz="1600" b="1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  sont de </a:t>
            </a: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Préparer la chaîne de traitement </a:t>
            </a:r>
            <a:r>
              <a:rPr lang="fr-FR" sz="16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PySpark</a:t>
            </a: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 en local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Migrer la chaîne de traitement dans le Cloud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Respecter le RGPD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F13C89-7686-1031-412F-BEEF5E03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16" y="92054"/>
            <a:ext cx="3798749" cy="18963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065D08-DCBC-D913-D242-CBB2C4A9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770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88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5465E6-6B45-BD08-8662-3C258CF4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4328"/>
            <a:ext cx="9905998" cy="80393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Role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IAM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DC1F02-CD5E-ADF9-80E8-54D25B92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62" y="908262"/>
            <a:ext cx="10819377" cy="5845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Fonction du service Amazon EMR (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EMR_DefaultRole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Rôle assumé par le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service EMR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Permet au cluster d'utiliser d'autres services AWS (S3,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CloudWatch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, etc.)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Possibilité de choisir un rôle existant ou d'en créer un personnalisé</a:t>
            </a:r>
          </a:p>
          <a:p>
            <a:endParaRPr lang="fr-FR" sz="1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Profil d'instance EC2 pour Amazon EMR (EMR_EC2_DefaultRole)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Rôle IAM attaché à </a:t>
            </a:r>
            <a:r>
              <a:rPr lang="fr-FR" sz="1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chaque instance EC2 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du cluster.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Autorise les instances à accéder aux ressources AWS (ex: lire/écrire sur S3).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Peut être existant ou personnalisé.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6593E-8EE0-BE48-C5EA-3F37C628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0036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20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7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D156F-3E6A-1692-1535-A146401F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5917"/>
            <a:ext cx="10156643" cy="1023355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Instanciation de l’EMR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&amp;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Connexion à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JupyterHub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2BAE3D5-D64A-E3E6-8792-2732D9CB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99" y="1026826"/>
            <a:ext cx="10837787" cy="5745257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 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Après plusieurs tentatives et la résolution de divers problèmes, la dernière configuration a fonctionné parfaitement de bout en bout. J'ai ensuite résilié l'instance manuellement afin de limiter les coûts.</a:t>
            </a: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Sécurité : Accès sécurisé à l’environnement 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Tunnel SSH établi • Accès par localhost:9443 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Ouverture du port 22 dans le groupe sécurité EC2 </a:t>
            </a:r>
          </a:p>
          <a:p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6E47904-9ED7-087E-BA97-27135E0E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2" y="2191826"/>
            <a:ext cx="8519695" cy="2334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E542183C-EB82-BC05-9CC0-5A81350D3602}"/>
                  </a:ext>
                </a:extLst>
              </p14:cNvPr>
              <p14:cNvContentPartPr/>
              <p14:nvPr/>
            </p14:nvContentPartPr>
            <p14:xfrm>
              <a:off x="2293163" y="2934741"/>
              <a:ext cx="7367371" cy="323122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E542183C-EB82-BC05-9CC0-5A81350D36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041" y="2928617"/>
                <a:ext cx="7379616" cy="3353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36B35D-C302-6C5C-151D-CE6E6CE4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84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21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49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5C2A0-C05B-5574-2729-220884E8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935338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IV. déploiement sur le cloud</a:t>
            </a:r>
            <a:endParaRPr lang="fr-FR" sz="3200" b="1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2E823E4-07E4-BCF6-2561-AB350885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174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22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6B410-5B8F-8A61-9A91-5AE98DAC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173" y="104932"/>
            <a:ext cx="9605237" cy="52717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Initialisation de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spark</a:t>
            </a:r>
            <a:endParaRPr lang="fr-FR" b="1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ABD396-254D-61CB-891E-A7E56549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06905"/>
            <a:ext cx="9905999" cy="57936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Importation des différentes libraires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Lancement du kernel 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Pyspark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Chargement massif des images depuis s3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Lecture via format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binaryFile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Filtre .jpg + recherche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recursive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Chargement massif depuis S3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1E7C504-7B2C-B5DF-51BF-63F8E6D6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55" y="3737380"/>
            <a:ext cx="2860244" cy="17735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77C14E1-03A8-1AF4-6D81-096C028D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822" y="3737380"/>
            <a:ext cx="3584683" cy="17735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58C860-51F1-7853-2A42-6985328F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3899" y="644787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23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2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A5B12-F652-3587-D5CD-393B321B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97" y="85918"/>
            <a:ext cx="9850713" cy="828482"/>
          </a:xfrm>
        </p:spPr>
        <p:txBody>
          <a:bodyPr>
            <a:no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Extraction des caractéristiques avec MobilNetV2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17CBA4-31D5-EFDB-FF01-7F1A5772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43274"/>
            <a:ext cx="10310067" cy="5087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Extraction des caractéristiques avec MobilNetV2 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Chargement du modèle MobileNetV2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Extraction des labels avec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Tensorflow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avec diffusion des poids (broadcast aux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workers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0" indent="0">
              <a:buNone/>
            </a:pP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Pandas UDF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Redimensionnement 224x224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Conversion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array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+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préprocessing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Extraction du vecteur de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features</a:t>
            </a:r>
            <a:endParaRPr lang="fr-FR" sz="1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329793-ADBA-2DAB-C844-8DCED0DC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97" y="2261539"/>
            <a:ext cx="5486401" cy="11199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A1483F-2FEF-C102-DC97-24542755D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83" y="2261539"/>
            <a:ext cx="4631381" cy="167222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C7B7C7-9B48-37C3-6598-AB83D816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31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24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7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2E991-812D-1366-4D1B-B33FA2B0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478" y="98191"/>
            <a:ext cx="9770933" cy="968609"/>
          </a:xfrm>
        </p:spPr>
        <p:txBody>
          <a:bodyPr>
            <a:no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Conversion </a:t>
            </a:r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MLLib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&amp; </a:t>
            </a:r>
            <a:r>
              <a:rPr lang="it-IT" sz="28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calcul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de la </a:t>
            </a:r>
            <a:r>
              <a:rPr lang="it-IT" sz="28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variance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it-IT" sz="28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expliquée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E78D17-5608-8623-9D4F-C8EA08C6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9655"/>
            <a:ext cx="9905999" cy="4551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Vecteur Spark ML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Conversion en vecteur </a:t>
            </a:r>
            <a:r>
              <a:rPr lang="fr-FR" sz="1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MLLib</a:t>
            </a: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marL="457200" lvl="1" indent="0">
              <a:buNone/>
            </a:pPr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• Indispensable pour PCA</a:t>
            </a:r>
          </a:p>
          <a:p>
            <a:pPr marL="0" indent="0">
              <a:buNone/>
            </a:pPr>
            <a:endParaRPr lang="fr-FR" sz="1800" b="1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800" b="1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800" b="1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Variance expliquée</a:t>
            </a:r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Entrainement PCA complet (1280 composantes) 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Calcul de la variance expliquée cumulée </a:t>
            </a:r>
          </a:p>
          <a:p>
            <a:pPr lvl="1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Visualisation pour choisir k optimal </a:t>
            </a:r>
            <a:endParaRPr lang="fr-FR" sz="12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623C80-F1E9-A3CA-3B98-5BCAD260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75" y="1066800"/>
            <a:ext cx="4232382" cy="2362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436022-895B-AEE0-21F7-F426B2C9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87" y="5130459"/>
            <a:ext cx="8438255" cy="117934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B845D7-3375-9250-15C5-A99B79B1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31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25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1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12437-6E0B-57C0-11EB-92C78FF7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721" y="67506"/>
            <a:ext cx="9580689" cy="83462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Réduction de dimension PCA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38C10F-24C6-7861-1CD6-46CA3835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1906"/>
            <a:ext cx="10218014" cy="5808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PCA 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spark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fr-FR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Mllib</a:t>
            </a:r>
            <a:endParaRPr lang="fr-FR" sz="1800" b="1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lvl="1" indent="0">
              <a:buNone/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• PCA avec k optimal (95% de la variance) </a:t>
            </a:r>
          </a:p>
          <a:p>
            <a:pPr marL="457200" lvl="1" indent="0">
              <a:buNone/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• Reduction de dimension définitive </a:t>
            </a:r>
          </a:p>
          <a:p>
            <a:pPr marL="457200" lvl="1" indent="0">
              <a:buNone/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• 1280 -&gt; 557 dimensions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F3729F-6B2E-07F1-6582-1EAEB2BD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687" y="2129509"/>
            <a:ext cx="6784744" cy="43909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C6E562-4A74-DCE7-8274-7D00A8C2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879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26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2B46C-A254-68CA-847B-2188553B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025" y="67507"/>
            <a:ext cx="9984758" cy="61369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Résultats de la PCA avec 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spark</a:t>
            </a:r>
            <a:endParaRPr lang="fr-FR" sz="3200" b="1" dirty="0">
              <a:solidFill>
                <a:schemeClr val="accent1">
                  <a:lumMod val="7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57E3B2-1F02-DD7E-0A9C-44E5A16D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97" y="681197"/>
            <a:ext cx="7793879" cy="324029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5B066A8-F91D-B64D-502E-48E5878F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29117" y="4124005"/>
            <a:ext cx="6437621" cy="262659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D7CF32-1B8D-6B09-243D-AFAC6531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720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27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1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F1351-DFD0-3249-3896-74829C51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6601"/>
            <a:ext cx="9905998" cy="822347"/>
          </a:xfrm>
        </p:spPr>
        <p:txBody>
          <a:bodyPr>
            <a:no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Stockage des résultats au format Parquets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9E081A-DD94-D3E0-419B-D1DC28194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38948"/>
            <a:ext cx="9905999" cy="4852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Sauvegarde sur S3 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Export CSV </a:t>
            </a:r>
          </a:p>
          <a:p>
            <a:pPr lvl="1"/>
            <a:r>
              <a:rPr lang="fr-F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Stockage Cloud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FA074E-B447-5642-1EF6-1A4B1409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36" y="2201107"/>
            <a:ext cx="9329075" cy="4412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06369968-2234-71FB-D5F4-8011353EB91D}"/>
                  </a:ext>
                </a:extLst>
              </p14:cNvPr>
              <p14:cNvContentPartPr/>
              <p14:nvPr/>
            </p14:nvContentPartPr>
            <p14:xfrm>
              <a:off x="3661319" y="2644446"/>
              <a:ext cx="822960" cy="37915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06369968-2234-71FB-D5F4-8011353EB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199" y="2638326"/>
                <a:ext cx="835200" cy="3803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CE956-EC5B-66EA-2885-B44543FF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31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28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16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1B0DA5-B1BD-4858-83AF-2B7B6DAE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1113"/>
            <a:ext cx="9905998" cy="72667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Conclusion et recommandations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60099-136F-3FD4-B2DC-0726DAEF5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44678"/>
            <a:ext cx="10146281" cy="586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AWS</a:t>
            </a: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nous a permis :</a:t>
            </a:r>
          </a:p>
          <a:p>
            <a:pPr marL="285750" indent="-285750">
              <a:buFontTx/>
              <a:buChar char="-"/>
            </a:pP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 disposer d’un environnement Cloud, avec son EMR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Solution de stockage (S3)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Configuration Spark pour les calculs distribués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Puissance &amp; stockage en fonction de nos besoins</a:t>
            </a:r>
          </a:p>
          <a:p>
            <a:pPr marL="285750" indent="-285750">
              <a:buFontTx/>
              <a:buChar char="-"/>
            </a:pPr>
            <a:r>
              <a:rPr lang="fr-FR" sz="16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 déployer sur le Cloud notre script :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Extraire les </a:t>
            </a:r>
            <a:r>
              <a:rPr lang="fr-FR" sz="1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features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 &amp; réduction de dimensions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Sur les 22688 images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Dans le respect du RGPD, avec des instances en Irlande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Stockés au même endroit dans notre S3</a:t>
            </a:r>
          </a:p>
          <a:p>
            <a:pPr marL="742950" lvl="1" indent="-285750"/>
            <a:endParaRPr lang="fr-FR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Recommandations :</a:t>
            </a:r>
            <a:endParaRPr lang="fr-FR" sz="16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Adapter le seuil de variance selon les résultats de la classification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Surveiller l’évolution du input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Réajuster la puissance de calcul nécessaires selon les besoins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Optimisation cout EMR</a:t>
            </a:r>
          </a:p>
          <a:p>
            <a:pPr marL="742950" lvl="1" indent="-285750"/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Traitement à plus grande échelle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FBFCC5-5501-CB2B-951A-1E24C52F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2995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29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0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E22EC-9127-767E-C888-556A9C6F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161" y="0"/>
            <a:ext cx="9740249" cy="1153740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SOMMAIRE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DA960-C852-79AF-FE31-A59ECEE9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36430"/>
            <a:ext cx="10267109" cy="612156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endParaRPr lang="fr-FR" dirty="0"/>
          </a:p>
          <a:p>
            <a:pPr marL="571500" indent="-571500">
              <a:buFont typeface="+mj-lt"/>
              <a:buAutoNum type="romanUcPeriod"/>
            </a:pPr>
            <a:endParaRPr lang="fr-FR" dirty="0"/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Présentation des données &amp; définition de la mission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« Big Data » : environnement &amp; outils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Configuration de AWS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Déploiement sur le Cloud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Conclusion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010F22-B280-49F5-2AA8-AE6A7136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4522" y="64928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3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35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11778-35A6-6B31-925E-79B98FF2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104052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Merci de votre attention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032807-7AB8-BD20-32E0-D36A625A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310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30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0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DF850-534F-E7F6-1301-4EE984CC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41842"/>
          </a:xfrm>
        </p:spPr>
        <p:txBody>
          <a:bodyPr/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Calibri" panose="020F0502020204030204" pitchFamily="34" charset="0"/>
              </a:rPr>
              <a:t>I. </a:t>
            </a:r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Présentation des données &amp; définition de la mission</a:t>
            </a:r>
            <a:b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44B942-F256-F53F-F68C-691941E4F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682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4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1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0BC6B-CDA0-DED2-8991-F4D94AF7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108" y="0"/>
            <a:ext cx="10144317" cy="865305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PRESENTATION DES DONNEES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27CABA-CEC5-4640-2CD8-A107BA43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4840"/>
            <a:ext cx="9905999" cy="50363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 </a:t>
            </a:r>
            <a:r>
              <a:rPr lang="fr-F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Jeu de données « Fruit </a:t>
            </a:r>
            <a:r>
              <a:rPr lang="fr-FR" sz="1800" b="1" u="sng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Dataset</a:t>
            </a:r>
            <a:r>
              <a:rPr lang="fr-FR" sz="18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 » </a:t>
            </a:r>
            <a:r>
              <a:rPr lang="fr-FR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 </a:t>
            </a:r>
            <a:r>
              <a:rPr lang="fr-FR" sz="18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Besoins techniques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22 688 images à traiter dans le Cloud	         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 Travailler avec Spark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300 images pour le test en local		         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 Extraction de </a:t>
            </a:r>
            <a:r>
              <a:rPr lang="fr-FR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features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avec </a:t>
            </a:r>
            <a:r>
              <a:rPr lang="fr-FR" sz="1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TensorFlow</a:t>
            </a:r>
            <a:endParaRPr lang="fr-FR" sz="1800" dirty="0">
              <a:solidFill>
                <a:schemeClr val="accent2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Répartie en 141 catégories 		         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 Réduction de dimension avec une PCA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Format .jpg				         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- </a:t>
            </a:r>
            <a:r>
              <a:rPr lang="fr-FR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Input :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la banque d’images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Stockage sur S3 (région UE)		        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- </a:t>
            </a:r>
            <a:r>
              <a:rPr lang="fr-FR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: 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vecteurs en format Parquets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Respect du RGPD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DC78D01-167A-6B6A-1C44-E5A6A639A031}"/>
              </a:ext>
            </a:extLst>
          </p:cNvPr>
          <p:cNvCxnSpPr/>
          <p:nvPr/>
        </p:nvCxnSpPr>
        <p:spPr>
          <a:xfrm>
            <a:off x="5823930" y="754840"/>
            <a:ext cx="0" cy="44553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AC3674-2EC8-F41D-D3D2-CC7E77DF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1450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5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6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920D2-52A9-9044-1C7E-FF1FE8CF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1839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II. « Big Data » : environnement &amp; outils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4A75B2-0104-B25D-AD3B-C4627F1D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625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6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22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1046E-286B-FFED-865C-3C8DB0F2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47" y="-1"/>
            <a:ext cx="9709564" cy="865305"/>
          </a:xfrm>
        </p:spPr>
        <p:txBody>
          <a:bodyPr/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Qu’est-ce que le Big Data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7FD8A-E457-73A2-CB66-5B4BF671C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48703"/>
            <a:ext cx="10236424" cy="54066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 Big-Data 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c’est le 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Volume massif de données générées par les entreprises, les utilisateurs, les objets connectés, </a:t>
            </a:r>
            <a:r>
              <a:rPr lang="fr-FR" sz="1800" dirty="0" err="1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etc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, et 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difficiles à traiter avec les outils classiques, du fait de ce volume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. </a:t>
            </a:r>
          </a:p>
          <a:p>
            <a:r>
              <a:rPr lang="fr-FR" sz="1800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Le Big-Data  peut se résumer en ses </a:t>
            </a:r>
            <a:r>
              <a:rPr lang="fr-FR" sz="1800" u="sng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caractéristiques principales </a:t>
            </a: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(les 3V), </a:t>
            </a: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(voire 5 V)  </a:t>
            </a:r>
            <a:r>
              <a:rPr lang="fr-FR" sz="1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:</a:t>
            </a:r>
          </a:p>
          <a:p>
            <a:pPr marL="285750" indent="-285750"/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Volume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 (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quantités colossales de données);</a:t>
            </a: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/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Vélocité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 (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rapidité de génération et traitement des données)</a:t>
            </a:r>
            <a:endParaRPr lang="fr-FR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/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Variété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 (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données structurées, semi-structurées, non structurées (texte, images, vidéos, logs…))</a:t>
            </a:r>
          </a:p>
          <a:p>
            <a:pPr marL="285750" indent="-285750"/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fr-FR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et parfois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Véracité</a:t>
            </a: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fr-FR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Valeur</a:t>
            </a: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285750" indent="-285750"/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/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/>
            <a:endParaRPr lang="fr-FR" sz="1800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800" u="sng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Objectif : extraire de la valeur, insights et décisions </a:t>
            </a:r>
          </a:p>
          <a:p>
            <a:pPr marL="0" indent="0">
              <a:buNone/>
            </a:pPr>
            <a:r>
              <a:rPr lang="fr-FR" sz="1800" u="sng" dirty="0">
                <a:latin typeface="Yu Gothic" panose="020B0400000000000000" pitchFamily="34" charset="-128"/>
                <a:ea typeface="Yu Gothic" panose="020B0400000000000000" pitchFamily="34" charset="-128"/>
                <a:sym typeface="Wingdings" panose="05000000000000000000" pitchFamily="2" charset="2"/>
              </a:rPr>
              <a:t>à partir de ces données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D7123D-0250-16C0-B0FF-3F4D9B9363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432451" y="3645327"/>
            <a:ext cx="4614959" cy="311141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89D492-5750-8B68-3DD5-808A0E30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0636" y="6492875"/>
            <a:ext cx="330426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7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A5DE4-B90A-961F-254A-8065155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2165"/>
            <a:ext cx="10187329" cy="960425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Architecture d’un système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ADE89-D515-F4D1-4ECD-A39A2664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6210"/>
            <a:ext cx="10267109" cy="5989625"/>
          </a:xfrm>
        </p:spPr>
        <p:txBody>
          <a:bodyPr>
            <a:normAutofit fontScale="92500" lnSpcReduction="2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Quelques sources de Big Data :  </a:t>
            </a:r>
          </a:p>
          <a:p>
            <a:pPr lvl="1"/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Réseaux sociaux</a:t>
            </a:r>
          </a:p>
          <a:p>
            <a:pPr lvl="1"/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Objets connectés</a:t>
            </a:r>
          </a:p>
          <a:p>
            <a:pPr lvl="1"/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Transactions bancaires</a:t>
            </a:r>
          </a:p>
          <a:p>
            <a:pPr lvl="1"/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Données médicales</a:t>
            </a:r>
          </a:p>
          <a:p>
            <a:pPr lvl="1"/>
            <a:r>
              <a:rPr lang="fr-FR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Logs serveurs &amp; applications]</a:t>
            </a:r>
          </a:p>
          <a:p>
            <a:pPr marL="0" indent="0">
              <a:buNone/>
              <a:defRPr sz="2000"/>
            </a:pPr>
            <a:r>
              <a:rPr lang="fr-FR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</a:t>
            </a:r>
            <a:r>
              <a:rPr lang="fr-FR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Quelques cas d’usage du Big Data :  </a:t>
            </a:r>
          </a:p>
          <a:p>
            <a:pPr lvl="1">
              <a:defRPr sz="2000"/>
            </a:pPr>
            <a:r>
              <a:rPr lang="fr-F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Recommandations (Netflix, Amazon)</a:t>
            </a:r>
          </a:p>
          <a:p>
            <a:pPr lvl="1">
              <a:defRPr sz="2000"/>
            </a:pPr>
            <a:r>
              <a:rPr lang="fr-F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Détection de fraudes (banques, assurances)</a:t>
            </a:r>
          </a:p>
          <a:p>
            <a:pPr lvl="1">
              <a:defRPr sz="2000"/>
            </a:pPr>
            <a:r>
              <a:rPr lang="fr-F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Maintenance prédictive (industrie)</a:t>
            </a:r>
          </a:p>
          <a:p>
            <a:pPr lvl="1">
              <a:defRPr sz="2000"/>
            </a:pPr>
            <a:r>
              <a:rPr lang="fr-F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Analyse marketing (segmentation, </a:t>
            </a:r>
            <a:r>
              <a:rPr lang="fr-FR" sz="15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scoring</a:t>
            </a:r>
            <a:r>
              <a:rPr lang="fr-FR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13299A5D-30F5-D814-DC88-802A16CF88F1}"/>
              </a:ext>
            </a:extLst>
          </p:cNvPr>
          <p:cNvSpPr/>
          <p:nvPr/>
        </p:nvSpPr>
        <p:spPr>
          <a:xfrm>
            <a:off x="1089560" y="1121822"/>
            <a:ext cx="1822662" cy="1830028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200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Ingestion</a:t>
            </a:r>
            <a:endParaRPr lang="fr-FR" sz="1200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71450" indent="-1714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CSV </a:t>
            </a:r>
          </a:p>
          <a:p>
            <a:pPr marL="171450" indent="-1714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Kafka</a:t>
            </a:r>
          </a:p>
          <a:p>
            <a:pPr marL="171450" indent="-1714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Flume</a:t>
            </a:r>
            <a:endParaRPr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AA717780-3F8C-3E04-DFCF-004063993ACB}"/>
              </a:ext>
            </a:extLst>
          </p:cNvPr>
          <p:cNvSpPr/>
          <p:nvPr/>
        </p:nvSpPr>
        <p:spPr>
          <a:xfrm>
            <a:off x="3738934" y="1121823"/>
            <a:ext cx="1822662" cy="183002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200" u="sng" dirty="0">
                <a:latin typeface="Yu Gothic" panose="020B0400000000000000" pitchFamily="34" charset="-128"/>
                <a:ea typeface="Yu Gothic" panose="020B0400000000000000" pitchFamily="34" charset="-128"/>
              </a:rPr>
              <a:t>Stockage</a:t>
            </a:r>
            <a:endParaRPr lang="fr-FR" sz="1200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defRPr sz="1400" b="1">
                <a:solidFill>
                  <a:srgbClr val="FFFFFF"/>
                </a:solidFill>
              </a:defRPr>
            </a:pP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defRPr sz="1400" b="1">
                <a:solidFill>
                  <a:srgbClr val="FFFFFF"/>
                </a:solidFill>
              </a:defRPr>
            </a:pP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HDFS</a:t>
            </a: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Amazon S3	</a:t>
            </a:r>
            <a:endParaRPr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F520A1FB-81F8-D83D-ECD8-E433E8508CDD}"/>
              </a:ext>
            </a:extLst>
          </p:cNvPr>
          <p:cNvSpPr/>
          <p:nvPr/>
        </p:nvSpPr>
        <p:spPr>
          <a:xfrm>
            <a:off x="6388308" y="1121824"/>
            <a:ext cx="1822661" cy="183002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200" u="sng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Traitement</a:t>
            </a:r>
            <a:endParaRPr lang="fr-FR" sz="1200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defRPr sz="1400" b="1">
                <a:solidFill>
                  <a:srgbClr val="FFFFFF"/>
                </a:solidFill>
              </a:defRPr>
            </a:pP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defRPr sz="1400" b="1">
                <a:solidFill>
                  <a:srgbClr val="FFFFFF"/>
                </a:solidFill>
              </a:defRPr>
            </a:pP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Hadoop</a:t>
            </a: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Spark</a:t>
            </a:r>
            <a:endParaRPr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BE723EE4-F3CE-6A8A-DD91-A2CFC884606B}"/>
              </a:ext>
            </a:extLst>
          </p:cNvPr>
          <p:cNvSpPr/>
          <p:nvPr/>
        </p:nvSpPr>
        <p:spPr>
          <a:xfrm>
            <a:off x="9037681" y="1121825"/>
            <a:ext cx="2012907" cy="183002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 b="1">
                <a:solidFill>
                  <a:srgbClr val="FFFFFF"/>
                </a:solidFill>
              </a:defRPr>
            </a:pPr>
            <a:r>
              <a:rPr sz="1200" u="sng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Visualisation</a:t>
            </a:r>
            <a:endParaRPr lang="fr-FR" sz="1200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Tableau</a:t>
            </a: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Power BI</a:t>
            </a:r>
          </a:p>
          <a:p>
            <a:pPr marL="285750" indent="-285750">
              <a:buFontTx/>
              <a:buChar char="-"/>
              <a:defRPr sz="1400" b="1">
                <a:solidFill>
                  <a:srgbClr val="FFFFFF"/>
                </a:solidFill>
              </a:defRPr>
            </a:pPr>
            <a:r>
              <a:rPr lang="fr-FR" sz="1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Kibana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defRPr sz="1400" b="1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44D3EE-FF8E-5857-9217-8807FE12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828" y="644071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8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9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09C155-854A-AB15-9845-ECD56B0E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369"/>
            <a:ext cx="9905998" cy="638239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 calcul distribué, moteur du Big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E203AC-EC08-038F-1C4B-2444E8AE5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66" y="699608"/>
            <a:ext cx="10966664" cy="6008038"/>
          </a:xfrm>
        </p:spPr>
        <p:txBody>
          <a:bodyPr>
            <a:normAutofit fontScale="85000" lnSpcReduction="20000"/>
          </a:bodyPr>
          <a:lstStyle/>
          <a:p>
            <a:endParaRPr lang="fr-FR" sz="1400" b="1" dirty="0">
              <a:solidFill>
                <a:schemeClr val="accent1">
                  <a:lumMod val="60000"/>
                  <a:lumOff val="40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L’exploitation des vastes volumes de données stockées dans les data centers mondiaux est rendue possible grâce au calcul distribué.</a:t>
            </a: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fr-F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❑  </a:t>
            </a:r>
            <a:r>
              <a:rPr lang="fr-FR" sz="1100" b="1" u="sng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Système centralisé </a:t>
            </a:r>
            <a:r>
              <a:rPr lang="fr-FR" sz="11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</a:p>
          <a:p>
            <a:pPr marL="0" indent="0">
              <a:buNone/>
            </a:pP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Toutes les machines dépendent </a:t>
            </a:r>
          </a:p>
          <a:p>
            <a:pPr marL="0" indent="0">
              <a:buNone/>
            </a:pP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d’un serveur unique.</a:t>
            </a:r>
          </a:p>
          <a:p>
            <a:pPr marL="0" indent="0">
              <a:buNone/>
            </a:pP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Risque élevé de points de défaillance. </a:t>
            </a:r>
            <a:r>
              <a:rPr lang="fr-FR" sz="12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	</a:t>
            </a: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				</a:t>
            </a:r>
          </a:p>
          <a:p>
            <a:pPr marL="0" indent="0">
              <a:buNone/>
            </a:pPr>
            <a:r>
              <a:rPr lang="fr-F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									</a:t>
            </a:r>
            <a:r>
              <a:rPr lang="fr-F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❑  </a:t>
            </a:r>
            <a:r>
              <a:rPr lang="fr-FR" sz="1100" b="1" u="sng" dirty="0">
                <a:solidFill>
                  <a:srgbClr val="92D05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Système distribué </a:t>
            </a:r>
            <a:r>
              <a:rPr lang="fr-FR" sz="1100" dirty="0">
                <a:solidFill>
                  <a:srgbClr val="92D05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</a:p>
          <a:p>
            <a:pPr marL="0" indent="0">
              <a:buNone/>
            </a:pPr>
            <a:r>
              <a:rPr lang="fr-FR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									</a:t>
            </a: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Données et calculs répartis sur 										plusieurs serveurs. </a:t>
            </a:r>
          </a:p>
          <a:p>
            <a:pPr marL="0" indent="0">
              <a:buNone/>
            </a:pP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									Plus résilient, plus scalable, </a:t>
            </a:r>
          </a:p>
          <a:p>
            <a:pPr marL="0" indent="0">
              <a:buNone/>
            </a:pPr>
            <a:r>
              <a:rPr lang="fr-FR" sz="1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									moins de risques d’arrêt.</a:t>
            </a:r>
          </a:p>
          <a:p>
            <a:endParaRPr lang="fr-FR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7CB756-0B3E-5DA6-DED4-A644A15F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58" y="4001267"/>
            <a:ext cx="5578454" cy="2795364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AC3F63E8-2F8F-4A88-F8C4-F2C438282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41305"/>
              </p:ext>
            </p:extLst>
          </p:nvPr>
        </p:nvGraphicFramePr>
        <p:xfrm>
          <a:off x="863497" y="1478035"/>
          <a:ext cx="10724801" cy="2383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974">
                  <a:extLst>
                    <a:ext uri="{9D8B030D-6E8A-4147-A177-3AD203B41FA5}">
                      <a16:colId xmlns:a16="http://schemas.microsoft.com/office/drawing/2014/main" val="2909290286"/>
                    </a:ext>
                  </a:extLst>
                </a:gridCol>
                <a:gridCol w="5210827">
                  <a:extLst>
                    <a:ext uri="{9D8B030D-6E8A-4147-A177-3AD203B41FA5}">
                      <a16:colId xmlns:a16="http://schemas.microsoft.com/office/drawing/2014/main" val="4220888743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❑ </a:t>
                      </a:r>
                      <a:r>
                        <a:rPr lang="fr-FR" sz="1400" u="sng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Pourquoi le calcul distribué est-il essentiel au Big Data ?</a:t>
                      </a:r>
                      <a:endParaRPr lang="fr-FR" sz="14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❑ </a:t>
                      </a:r>
                      <a:r>
                        <a:rPr lang="fr-FR" sz="1400" u="sng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Principaux avantages du calcul distribué</a:t>
                      </a:r>
                      <a:endParaRPr lang="fr-FR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019467"/>
                  </a:ext>
                </a:extLst>
              </a:tr>
              <a:tr h="1882337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Les volumes de données explosent chaque jour.</a:t>
                      </a:r>
                    </a:p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Une seule machine ne peut plus traiter ces données efficacement.</a:t>
                      </a:r>
                    </a:p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Le calcul distribué répartit les données sur plusieurs serveurs.		</a:t>
                      </a:r>
                    </a:p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Cela augmente la puissance de calcul et réduit les temps de traitement </a:t>
                      </a:r>
                    </a:p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et permet de gérer efficacement de grandes quantités de données.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Scalabilité : ajoutez des machines pour gérer plus de données.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Fiabilité : si une machine tombe en panne, les autres prennent le relais.</a:t>
                      </a:r>
                    </a:p>
                    <a:p>
                      <a:r>
                        <a:rPr lang="fr-FR" sz="1400" b="1" dirty="0">
                          <a:solidFill>
                            <a:schemeClr val="tx1"/>
                          </a:solidFill>
                        </a:rPr>
                        <a:t>Efficacité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: réduction du temps total de traitement.</a:t>
                      </a:r>
                    </a:p>
                    <a:p>
                      <a:endParaRPr lang="fr-F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2527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BC8715-7BF7-5200-0465-77609C42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889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2000" b="1" smtClean="0">
                <a:solidFill>
                  <a:srgbClr val="00B050"/>
                </a:solidFill>
              </a:rPr>
              <a:t>9</a:t>
            </a:fld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55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2137</Words>
  <Application>Microsoft Office PowerPoint</Application>
  <PresentationFormat>Grand écran</PresentationFormat>
  <Paragraphs>380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Yu Gothic</vt:lpstr>
      <vt:lpstr>Arial</vt:lpstr>
      <vt:lpstr>Calibri</vt:lpstr>
      <vt:lpstr>Tw Cen MT</vt:lpstr>
      <vt:lpstr>Wingdings</vt:lpstr>
      <vt:lpstr>Circuit</vt:lpstr>
      <vt:lpstr>   Réalisez un traitement dans un environnement Big Data sur le cloud  </vt:lpstr>
      <vt:lpstr>Problématique</vt:lpstr>
      <vt:lpstr>SOMMAIRE</vt:lpstr>
      <vt:lpstr>I. Présentation des données &amp; définition de la mission </vt:lpstr>
      <vt:lpstr>PRESENTATION DES DONNEES</vt:lpstr>
      <vt:lpstr>II. « Big Data » : environnement &amp; outils </vt:lpstr>
      <vt:lpstr>Qu’est-ce que le Big Data ?</vt:lpstr>
      <vt:lpstr>Architecture d’un système Big Data</vt:lpstr>
      <vt:lpstr>Le calcul distribué, moteur du Big Data</vt:lpstr>
      <vt:lpstr>Outils de Traitement distribué Hadoop &amp; MapReduce : Le traitement distribué du Big Data</vt:lpstr>
      <vt:lpstr>Outils de Traitement distribué Apache Spark : Vers un traitement distribué plus rapide</vt:lpstr>
      <vt:lpstr>Cloud &amp; Big Data : un duo indispensable</vt:lpstr>
      <vt:lpstr>III. configuration de AWS</vt:lpstr>
      <vt:lpstr> Paramétrage de l'environnement de travail </vt:lpstr>
      <vt:lpstr> Stockage cloud RGPD </vt:lpstr>
      <vt:lpstr> Mise en place d’un cluster de calcul distribué avec EMR </vt:lpstr>
      <vt:lpstr>Configuration du Cluster EMR</vt:lpstr>
      <vt:lpstr>Configuration du Cluster EMR</vt:lpstr>
      <vt:lpstr>Configuration du Cluster EMR</vt:lpstr>
      <vt:lpstr> Role IAM</vt:lpstr>
      <vt:lpstr> Instanciation de l’EMR &amp; Connexion à JupyterHub </vt:lpstr>
      <vt:lpstr>IV. déploiement sur le cloud</vt:lpstr>
      <vt:lpstr>Initialisation de spark</vt:lpstr>
      <vt:lpstr>Extraction des caractéristiques avec MobilNetV2</vt:lpstr>
      <vt:lpstr>Conversion MLLib &amp; calcul de la variance expliquée </vt:lpstr>
      <vt:lpstr>Réduction de dimension PCA</vt:lpstr>
      <vt:lpstr>Résultats de la PCA avec spark</vt:lpstr>
      <vt:lpstr>Stockage des résultats au format Parquets</vt:lpstr>
      <vt:lpstr>Conclusion et recommandations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 KANE</dc:creator>
  <cp:lastModifiedBy>MATY KANE</cp:lastModifiedBy>
  <cp:revision>9</cp:revision>
  <dcterms:created xsi:type="dcterms:W3CDTF">2025-06-24T21:53:30Z</dcterms:created>
  <dcterms:modified xsi:type="dcterms:W3CDTF">2025-06-29T21:18:26Z</dcterms:modified>
</cp:coreProperties>
</file>